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8"/>
  </p:notesMasterIdLst>
  <p:sldIdLst>
    <p:sldId id="462" r:id="rId2"/>
    <p:sldId id="536" r:id="rId3"/>
    <p:sldId id="469" r:id="rId4"/>
    <p:sldId id="463" r:id="rId5"/>
    <p:sldId id="464" r:id="rId6"/>
    <p:sldId id="465" r:id="rId7"/>
    <p:sldId id="466" r:id="rId8"/>
    <p:sldId id="467" r:id="rId9"/>
    <p:sldId id="468" r:id="rId10"/>
    <p:sldId id="470" r:id="rId11"/>
    <p:sldId id="476" r:id="rId12"/>
    <p:sldId id="471" r:id="rId13"/>
    <p:sldId id="472" r:id="rId14"/>
    <p:sldId id="473" r:id="rId15"/>
    <p:sldId id="474" r:id="rId16"/>
    <p:sldId id="475" r:id="rId17"/>
    <p:sldId id="477" r:id="rId18"/>
    <p:sldId id="478" r:id="rId19"/>
    <p:sldId id="479" r:id="rId20"/>
    <p:sldId id="480" r:id="rId21"/>
    <p:sldId id="481" r:id="rId22"/>
    <p:sldId id="482" r:id="rId23"/>
    <p:sldId id="483" r:id="rId24"/>
    <p:sldId id="484" r:id="rId25"/>
    <p:sldId id="527" r:id="rId26"/>
    <p:sldId id="529" r:id="rId27"/>
    <p:sldId id="530" r:id="rId28"/>
    <p:sldId id="531" r:id="rId29"/>
    <p:sldId id="532" r:id="rId30"/>
    <p:sldId id="485" r:id="rId31"/>
    <p:sldId id="487" r:id="rId32"/>
    <p:sldId id="486" r:id="rId33"/>
    <p:sldId id="526" r:id="rId34"/>
    <p:sldId id="534" r:id="rId35"/>
    <p:sldId id="533" r:id="rId36"/>
    <p:sldId id="535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7"/>
    <p:restoredTop sz="94655"/>
  </p:normalViewPr>
  <p:slideViewPr>
    <p:cSldViewPr snapToGrid="0" snapToObjects="1" showGuides="1">
      <p:cViewPr varScale="1">
        <p:scale>
          <a:sx n="94" d="100"/>
          <a:sy n="94" d="100"/>
        </p:scale>
        <p:origin x="680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png>
</file>

<file path=ppt/media/image31.png>
</file>

<file path=ppt/media/image32.png>
</file>

<file path=ppt/media/image33.tiff>
</file>

<file path=ppt/media/image34.tiff>
</file>

<file path=ppt/media/image35.tiff>
</file>

<file path=ppt/media/image36.png>
</file>

<file path=ppt/media/image37.gif>
</file>

<file path=ppt/media/image38.tiff>
</file>

<file path=ppt/media/image4.tiff>
</file>

<file path=ppt/media/image5.tif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22CC3F-69AC-3B4C-A45F-FC6F6764A0B9}" type="datetimeFigureOut">
              <a:rPr lang="en-US" smtClean="0"/>
              <a:t>6/4/18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67B6F2-11D5-0B40-AC0E-A74F52437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637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67B6F2-11D5-0B40-AC0E-A74F5243705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605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57ED2-5BBF-A246-8D08-63DEA6827895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6/4/18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21A4C-C656-2148-859E-AA022F02378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2843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57ED2-5BBF-A246-8D08-63DEA6827895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6/4/18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21A4C-C656-2148-859E-AA022F02378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6303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57ED2-5BBF-A246-8D08-63DEA6827895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6/4/18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21A4C-C656-2148-859E-AA022F02378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8205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57ED2-5BBF-A246-8D08-63DEA6827895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6/4/18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21A4C-C656-2148-859E-AA022F02378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1113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57ED2-5BBF-A246-8D08-63DEA6827895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6/4/18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21A4C-C656-2148-859E-AA022F02378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123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57ED2-5BBF-A246-8D08-63DEA6827895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6/4/18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21A4C-C656-2148-859E-AA022F02378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5864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57ED2-5BBF-A246-8D08-63DEA6827895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6/4/18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21A4C-C656-2148-859E-AA022F02378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1248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57ED2-5BBF-A246-8D08-63DEA6827895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6/4/18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21A4C-C656-2148-859E-AA022F02378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7297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57ED2-5BBF-A246-8D08-63DEA6827895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6/4/18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21A4C-C656-2148-859E-AA022F02378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415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57ED2-5BBF-A246-8D08-63DEA6827895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6/4/18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21A4C-C656-2148-859E-AA022F02378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6183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57ED2-5BBF-A246-8D08-63DEA6827895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6/4/18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21A4C-C656-2148-859E-AA022F02378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7869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F57ED2-5BBF-A246-8D08-63DEA6827895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6/4/18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021A4C-C656-2148-859E-AA022F02378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1104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png"/><Relationship Id="rId4" Type="http://schemas.openxmlformats.org/officeDocument/2006/relationships/image" Target="../media/image35.tif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gi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BF3A2FA-CBD4-6746-853C-B15734F32C13}"/>
              </a:ext>
            </a:extLst>
          </p:cNvPr>
          <p:cNvSpPr txBox="1"/>
          <p:nvPr/>
        </p:nvSpPr>
        <p:spPr>
          <a:xfrm>
            <a:off x="2131084" y="0"/>
            <a:ext cx="7711464" cy="2400657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75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SCIENCE VISUALIZATIONS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3D3B0C-0019-FE4E-AD37-AC8F4F4C7AF5}"/>
              </a:ext>
            </a:extLst>
          </p:cNvPr>
          <p:cNvSpPr txBox="1"/>
          <p:nvPr/>
        </p:nvSpPr>
        <p:spPr>
          <a:xfrm>
            <a:off x="2083557" y="2585408"/>
            <a:ext cx="8024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tx2">
                    <a:lumMod val="90000"/>
                  </a:schemeClr>
                </a:solidFill>
                <a:latin typeface="Century Gothic" charset="0"/>
              </a:rPr>
              <a:t>https://</a:t>
            </a:r>
            <a:r>
              <a:rPr lang="en-US" sz="2800" b="1" dirty="0" err="1">
                <a:solidFill>
                  <a:schemeClr val="tx2">
                    <a:lumMod val="90000"/>
                  </a:schemeClr>
                </a:solidFill>
                <a:latin typeface="Century Gothic" charset="0"/>
              </a:rPr>
              <a:t>github.com</a:t>
            </a:r>
            <a:r>
              <a:rPr lang="en-US" sz="2800" b="1" dirty="0">
                <a:solidFill>
                  <a:schemeClr val="tx2">
                    <a:lumMod val="90000"/>
                  </a:schemeClr>
                </a:solidFill>
                <a:latin typeface="Century Gothic" charset="0"/>
              </a:rPr>
              <a:t>/</a:t>
            </a:r>
            <a:r>
              <a:rPr lang="en-US" sz="2800" b="1" dirty="0" err="1">
                <a:solidFill>
                  <a:schemeClr val="tx2">
                    <a:lumMod val="90000"/>
                  </a:schemeClr>
                </a:solidFill>
                <a:latin typeface="Century Gothic" charset="0"/>
              </a:rPr>
              <a:t>zmlabe</a:t>
            </a:r>
            <a:r>
              <a:rPr lang="en-US" sz="2800" b="1" dirty="0">
                <a:solidFill>
                  <a:schemeClr val="tx2">
                    <a:lumMod val="90000"/>
                  </a:schemeClr>
                </a:solidFill>
                <a:latin typeface="Century Gothic" charset="0"/>
              </a:rPr>
              <a:t>/</a:t>
            </a:r>
            <a:r>
              <a:rPr lang="en-US" sz="2800" b="1" dirty="0" err="1">
                <a:solidFill>
                  <a:schemeClr val="tx2">
                    <a:lumMod val="90000"/>
                  </a:schemeClr>
                </a:solidFill>
                <a:latin typeface="Century Gothic" charset="0"/>
              </a:rPr>
              <a:t>ClimatePython</a:t>
            </a:r>
            <a:endParaRPr lang="en-US" sz="2800" dirty="0">
              <a:solidFill>
                <a:schemeClr val="tx2">
                  <a:lumMod val="9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BED9E7-FFCC-8643-B42D-3923A058D2EB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1967790" y="2657688"/>
            <a:ext cx="406400" cy="406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6B0A68-3898-044C-A897-BAB3A236B29F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9817809" y="2659214"/>
            <a:ext cx="406400" cy="4064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E88B7392-3C8C-3A4F-8AC6-2CC27BEE692A}"/>
              </a:ext>
            </a:extLst>
          </p:cNvPr>
          <p:cNvGrpSpPr/>
          <p:nvPr/>
        </p:nvGrpSpPr>
        <p:grpSpPr>
          <a:xfrm>
            <a:off x="2625485" y="3620927"/>
            <a:ext cx="6941028" cy="2867929"/>
            <a:chOff x="2506634" y="3293379"/>
            <a:chExt cx="6941028" cy="2867929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216EF3F5-015A-F64F-A4B1-0A2BE9307E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06634" y="3293379"/>
              <a:ext cx="6941028" cy="57841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1AA32D7-D0A0-CF4C-94C8-D80FF3FF1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06634" y="4056549"/>
              <a:ext cx="6941028" cy="57841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A8305C4-D52D-8248-8D86-23B5CA14F4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06634" y="4819719"/>
              <a:ext cx="6941028" cy="578419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052001D-31A7-FA49-A446-D1BD11BB6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06634" y="5582889"/>
              <a:ext cx="6941028" cy="578419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F41249A-45BD-9447-A378-6E91858B1836}"/>
              </a:ext>
            </a:extLst>
          </p:cNvPr>
          <p:cNvSpPr txBox="1"/>
          <p:nvPr/>
        </p:nvSpPr>
        <p:spPr>
          <a:xfrm>
            <a:off x="4759736" y="6488941"/>
            <a:ext cx="2672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</a:rPr>
              <a:t>PALETTABLE CUBEHELIX</a:t>
            </a:r>
          </a:p>
        </p:txBody>
      </p:sp>
    </p:spTree>
    <p:extLst>
      <p:ext uri="{BB962C8B-B14F-4D97-AF65-F5344CB8AC3E}">
        <p14:creationId xmlns:p14="http://schemas.microsoft.com/office/powerpoint/2010/main" val="672389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AB642CB-B2F2-C645-8DBF-453C71A073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1D0D7A1-4789-034D-BD0A-85A14CAE707D}"/>
              </a:ext>
            </a:extLst>
          </p:cNvPr>
          <p:cNvSpPr/>
          <p:nvPr/>
        </p:nvSpPr>
        <p:spPr>
          <a:xfrm>
            <a:off x="1714035" y="102961"/>
            <a:ext cx="9237259" cy="6755039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38F345B-FA0B-6A4C-9F68-20BE8CA8E06D}"/>
              </a:ext>
            </a:extLst>
          </p:cNvPr>
          <p:cNvSpPr txBox="1"/>
          <p:nvPr/>
        </p:nvSpPr>
        <p:spPr>
          <a:xfrm>
            <a:off x="2240268" y="2805752"/>
            <a:ext cx="7711464" cy="1246495"/>
          </a:xfrm>
          <a:prstGeom prst="rect">
            <a:avLst/>
          </a:prstGeom>
          <a:solidFill>
            <a:schemeClr val="dk1">
              <a:alpha val="0"/>
            </a:schemeClr>
          </a:solidFill>
          <a:ln>
            <a:solidFill>
              <a:schemeClr val="dk1">
                <a:shade val="50000"/>
                <a:alpha val="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7500" b="1" dirty="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rPr>
              <a:t>MAP PLOTS</a:t>
            </a:r>
          </a:p>
        </p:txBody>
      </p:sp>
    </p:spTree>
    <p:extLst>
      <p:ext uri="{BB962C8B-B14F-4D97-AF65-F5344CB8AC3E}">
        <p14:creationId xmlns:p14="http://schemas.microsoft.com/office/powerpoint/2010/main" val="433460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AB642CB-B2F2-C645-8DBF-453C71A073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4C6B061-F0EF-E54F-8A8D-C0432FE9312F}"/>
              </a:ext>
            </a:extLst>
          </p:cNvPr>
          <p:cNvSpPr txBox="1"/>
          <p:nvPr/>
        </p:nvSpPr>
        <p:spPr>
          <a:xfrm>
            <a:off x="0" y="6488668"/>
            <a:ext cx="2538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</a:rPr>
              <a:t>YIKES – COLOR!</a:t>
            </a:r>
          </a:p>
        </p:txBody>
      </p:sp>
    </p:spTree>
    <p:extLst>
      <p:ext uri="{BB962C8B-B14F-4D97-AF65-F5344CB8AC3E}">
        <p14:creationId xmlns:p14="http://schemas.microsoft.com/office/powerpoint/2010/main" val="26159498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F9460B6-FD62-6C48-8953-8BF7FF793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9782055-B37A-354A-AFA7-675E8285B19E}"/>
              </a:ext>
            </a:extLst>
          </p:cNvPr>
          <p:cNvSpPr txBox="1"/>
          <p:nvPr/>
        </p:nvSpPr>
        <p:spPr>
          <a:xfrm>
            <a:off x="-1" y="6488668"/>
            <a:ext cx="320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</a:rPr>
              <a:t>YIKES – THE FONT!</a:t>
            </a:r>
          </a:p>
        </p:txBody>
      </p:sp>
    </p:spTree>
    <p:extLst>
      <p:ext uri="{BB962C8B-B14F-4D97-AF65-F5344CB8AC3E}">
        <p14:creationId xmlns:p14="http://schemas.microsoft.com/office/powerpoint/2010/main" val="3976641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FE11A2C-8FEE-154C-BE44-9E97DE33B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CE8BEA8-6D86-2845-A100-80DCE0926F12}"/>
              </a:ext>
            </a:extLst>
          </p:cNvPr>
          <p:cNvSpPr txBox="1"/>
          <p:nvPr/>
        </p:nvSpPr>
        <p:spPr>
          <a:xfrm>
            <a:off x="-1" y="6488668"/>
            <a:ext cx="3411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</a:rPr>
              <a:t>YIKES – SOFTEN COASTLINES!</a:t>
            </a:r>
          </a:p>
        </p:txBody>
      </p:sp>
    </p:spTree>
    <p:extLst>
      <p:ext uri="{BB962C8B-B14F-4D97-AF65-F5344CB8AC3E}">
        <p14:creationId xmlns:p14="http://schemas.microsoft.com/office/powerpoint/2010/main" val="3864891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59EA458-3443-9248-B71D-A10F846E2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B21FBB9-F7F2-7544-A506-21527D0EBF2C}"/>
              </a:ext>
            </a:extLst>
          </p:cNvPr>
          <p:cNvSpPr txBox="1"/>
          <p:nvPr/>
        </p:nvSpPr>
        <p:spPr>
          <a:xfrm>
            <a:off x="-1" y="6488668"/>
            <a:ext cx="320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</a:rPr>
              <a:t>YIKES – FIRE IN THE ARCTIC!</a:t>
            </a:r>
          </a:p>
        </p:txBody>
      </p:sp>
    </p:spTree>
    <p:extLst>
      <p:ext uri="{BB962C8B-B14F-4D97-AF65-F5344CB8AC3E}">
        <p14:creationId xmlns:p14="http://schemas.microsoft.com/office/powerpoint/2010/main" val="28486266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7A9E4A1-8008-364E-948B-55714BD08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663A1E4-6034-3F49-8582-BBA394EF9AA0}"/>
              </a:ext>
            </a:extLst>
          </p:cNvPr>
          <p:cNvSpPr txBox="1"/>
          <p:nvPr/>
        </p:nvSpPr>
        <p:spPr>
          <a:xfrm>
            <a:off x="-1" y="6488668"/>
            <a:ext cx="320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</a:rPr>
              <a:t>OKAY – MINOR DETAILS</a:t>
            </a:r>
          </a:p>
        </p:txBody>
      </p:sp>
    </p:spTree>
    <p:extLst>
      <p:ext uri="{BB962C8B-B14F-4D97-AF65-F5344CB8AC3E}">
        <p14:creationId xmlns:p14="http://schemas.microsoft.com/office/powerpoint/2010/main" val="35172142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B89FBD4-BCEB-5846-B16C-A25F3BCCD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628EFCF-757E-8D4D-A9F7-283538009AB3}"/>
              </a:ext>
            </a:extLst>
          </p:cNvPr>
          <p:cNvSpPr txBox="1"/>
          <p:nvPr/>
        </p:nvSpPr>
        <p:spPr>
          <a:xfrm>
            <a:off x="-1" y="6488668"/>
            <a:ext cx="320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  <a:sym typeface="Wingdings" pitchFamily="2" charset="2"/>
              </a:rPr>
              <a:t>:)</a:t>
            </a:r>
            <a:endParaRPr lang="en-US" b="1" dirty="0">
              <a:solidFill>
                <a:schemeClr val="tx2">
                  <a:lumMod val="90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1130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0CD7C5-4DBE-9A49-8180-678CFCF9F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-1"/>
            <a:ext cx="10287000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1D0D7A1-4789-034D-BD0A-85A14CAE707D}"/>
              </a:ext>
            </a:extLst>
          </p:cNvPr>
          <p:cNvSpPr/>
          <p:nvPr/>
        </p:nvSpPr>
        <p:spPr>
          <a:xfrm>
            <a:off x="1714035" y="102961"/>
            <a:ext cx="9237259" cy="6755039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38F345B-FA0B-6A4C-9F68-20BE8CA8E06D}"/>
              </a:ext>
            </a:extLst>
          </p:cNvPr>
          <p:cNvSpPr txBox="1"/>
          <p:nvPr/>
        </p:nvSpPr>
        <p:spPr>
          <a:xfrm>
            <a:off x="2240268" y="2805752"/>
            <a:ext cx="7711464" cy="1246495"/>
          </a:xfrm>
          <a:prstGeom prst="rect">
            <a:avLst/>
          </a:prstGeom>
          <a:solidFill>
            <a:schemeClr val="dk1">
              <a:alpha val="0"/>
            </a:schemeClr>
          </a:solidFill>
          <a:ln>
            <a:solidFill>
              <a:schemeClr val="dk1">
                <a:shade val="50000"/>
                <a:alpha val="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7500" b="1" dirty="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rPr>
              <a:t>MAP PLOTS</a:t>
            </a:r>
          </a:p>
        </p:txBody>
      </p:sp>
    </p:spTree>
    <p:extLst>
      <p:ext uri="{BB962C8B-B14F-4D97-AF65-F5344CB8AC3E}">
        <p14:creationId xmlns:p14="http://schemas.microsoft.com/office/powerpoint/2010/main" val="24388859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0CD7C5-4DBE-9A49-8180-678CFCF9F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-1"/>
            <a:ext cx="10287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C2433E-DE32-1D4E-A28A-92B3B0D4371E}"/>
              </a:ext>
            </a:extLst>
          </p:cNvPr>
          <p:cNvSpPr txBox="1"/>
          <p:nvPr/>
        </p:nvSpPr>
        <p:spPr>
          <a:xfrm>
            <a:off x="-1" y="6488668"/>
            <a:ext cx="320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</a:rPr>
              <a:t>YIKES – WHAT IS THIS MAP!</a:t>
            </a:r>
          </a:p>
        </p:txBody>
      </p:sp>
    </p:spTree>
    <p:extLst>
      <p:ext uri="{BB962C8B-B14F-4D97-AF65-F5344CB8AC3E}">
        <p14:creationId xmlns:p14="http://schemas.microsoft.com/office/powerpoint/2010/main" val="14229724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1AA5F4E-B08B-7D49-839E-F3521ADA9B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-2"/>
            <a:ext cx="10287002" cy="68580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07AFD20-4318-A546-B805-ADA899F825FD}"/>
              </a:ext>
            </a:extLst>
          </p:cNvPr>
          <p:cNvSpPr txBox="1"/>
          <p:nvPr/>
        </p:nvSpPr>
        <p:spPr>
          <a:xfrm>
            <a:off x="-1" y="6488668"/>
            <a:ext cx="320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</a:rPr>
              <a:t>YIKES – FONT IS BLEH!</a:t>
            </a:r>
          </a:p>
        </p:txBody>
      </p:sp>
    </p:spTree>
    <p:extLst>
      <p:ext uri="{BB962C8B-B14F-4D97-AF65-F5344CB8AC3E}">
        <p14:creationId xmlns:p14="http://schemas.microsoft.com/office/powerpoint/2010/main" val="875261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4AA1796-63F6-BE40-9339-D3EEE072A9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382143"/>
            <a:ext cx="10287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63A1377-B387-ED4E-BB56-3EA7E84E2473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BD0D57-B667-1945-8E02-D07D31627614}"/>
              </a:ext>
            </a:extLst>
          </p:cNvPr>
          <p:cNvSpPr/>
          <p:nvPr/>
        </p:nvSpPr>
        <p:spPr>
          <a:xfrm rot="5400000">
            <a:off x="-35252" y="3995388"/>
            <a:ext cx="3637118" cy="8734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342685-BD68-2E42-AD96-657B50CAAA8C}"/>
              </a:ext>
            </a:extLst>
          </p:cNvPr>
          <p:cNvSpPr/>
          <p:nvPr/>
        </p:nvSpPr>
        <p:spPr>
          <a:xfrm>
            <a:off x="3903260" y="300252"/>
            <a:ext cx="4708477" cy="8734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11B0DA2-EA8A-4348-89FA-2218E2EC26B7}"/>
              </a:ext>
            </a:extLst>
          </p:cNvPr>
          <p:cNvSpPr txBox="1">
            <a:spLocks/>
          </p:cNvSpPr>
          <p:nvPr/>
        </p:nvSpPr>
        <p:spPr>
          <a:xfrm>
            <a:off x="-54592" y="3255749"/>
            <a:ext cx="12514997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900" b="1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1. </a:t>
            </a:r>
            <a:r>
              <a:rPr lang="en-US" sz="49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  <a:t>https://</a:t>
            </a:r>
            <a:r>
              <a:rPr lang="en-US" sz="49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  <a:t>betterfigures.org</a:t>
            </a:r>
            <a:r>
              <a:rPr lang="en-US" sz="49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  <a:t>/</a:t>
            </a:r>
            <a:br>
              <a:rPr lang="en-US" sz="49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</a:br>
            <a:r>
              <a:rPr lang="en-US" sz="4900" b="1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2. </a:t>
            </a:r>
            <a:r>
              <a:rPr lang="en-US" sz="49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  <a:t>https://</a:t>
            </a:r>
            <a:r>
              <a:rPr lang="en-US" sz="49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  <a:t>www.climate</a:t>
            </a:r>
            <a:r>
              <a:rPr lang="en-US" sz="49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  <a:t>-lab-</a:t>
            </a:r>
            <a:r>
              <a:rPr lang="en-US" sz="49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  <a:t>book.ac.uk</a:t>
            </a:r>
            <a:r>
              <a:rPr lang="en-US" sz="49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  <a:t>/</a:t>
            </a:r>
            <a:br>
              <a:rPr lang="en-US" sz="49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</a:br>
            <a:r>
              <a:rPr lang="en-US" sz="4900" b="1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3. </a:t>
            </a:r>
            <a:r>
              <a:rPr lang="en-US" sz="49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  <a:t>http://colorbrewer2.org/</a:t>
            </a:r>
            <a:br>
              <a:rPr lang="en-US" sz="49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</a:br>
            <a:endParaRPr lang="en-US" sz="4900" b="1" dirty="0">
              <a:solidFill>
                <a:schemeClr val="accent1">
                  <a:lumMod val="40000"/>
                  <a:lumOff val="6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A71CAA-A0AE-6D4D-B5AC-3BB6DA67850E}"/>
              </a:ext>
            </a:extLst>
          </p:cNvPr>
          <p:cNvSpPr txBox="1"/>
          <p:nvPr/>
        </p:nvSpPr>
        <p:spPr>
          <a:xfrm>
            <a:off x="1559137" y="0"/>
            <a:ext cx="9073726" cy="1631216"/>
          </a:xfrm>
          <a:prstGeom prst="rect">
            <a:avLst/>
          </a:prstGeom>
          <a:solidFill>
            <a:schemeClr val="dk1">
              <a:alpha val="0"/>
            </a:schemeClr>
          </a:solidFill>
          <a:ln>
            <a:solidFill>
              <a:schemeClr val="dk1">
                <a:shade val="50000"/>
                <a:alpha val="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0" b="1" dirty="0">
                <a:solidFill>
                  <a:schemeClr val="tx2">
                    <a:lumMod val="9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8474291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46244F9-D6ED-2746-8A9D-F3299C035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497" y="-4"/>
            <a:ext cx="10287005" cy="685800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6F5A04-5270-8E4F-A25F-F8EE9A42825E}"/>
              </a:ext>
            </a:extLst>
          </p:cNvPr>
          <p:cNvSpPr txBox="1"/>
          <p:nvPr/>
        </p:nvSpPr>
        <p:spPr>
          <a:xfrm>
            <a:off x="-1" y="6488668"/>
            <a:ext cx="320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</a:rPr>
              <a:t>YIKES – COLOR!</a:t>
            </a:r>
          </a:p>
        </p:txBody>
      </p:sp>
    </p:spTree>
    <p:extLst>
      <p:ext uri="{BB962C8B-B14F-4D97-AF65-F5344CB8AC3E}">
        <p14:creationId xmlns:p14="http://schemas.microsoft.com/office/powerpoint/2010/main" val="6973459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E9AABB6-47C4-2542-BF02-C96280339B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497" y="-5"/>
            <a:ext cx="10287006" cy="685800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DC2F6BF-DE8F-5B4E-BF12-41EF6DD84100}"/>
              </a:ext>
            </a:extLst>
          </p:cNvPr>
          <p:cNvSpPr txBox="1"/>
          <p:nvPr/>
        </p:nvSpPr>
        <p:spPr>
          <a:xfrm>
            <a:off x="-1" y="6488668"/>
            <a:ext cx="320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</a:rPr>
              <a:t>YIKES – MAP PROJECTION!</a:t>
            </a:r>
          </a:p>
        </p:txBody>
      </p:sp>
    </p:spTree>
    <p:extLst>
      <p:ext uri="{BB962C8B-B14F-4D97-AF65-F5344CB8AC3E}">
        <p14:creationId xmlns:p14="http://schemas.microsoft.com/office/powerpoint/2010/main" val="30579862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F44A826-FD56-AD47-BB96-4ED3E6833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496" y="-7"/>
            <a:ext cx="10287008" cy="68580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E73AC54-9195-6D49-9F89-7A2969F0C304}"/>
              </a:ext>
            </a:extLst>
          </p:cNvPr>
          <p:cNvSpPr txBox="1"/>
          <p:nvPr/>
        </p:nvSpPr>
        <p:spPr>
          <a:xfrm>
            <a:off x="-1" y="6488668"/>
            <a:ext cx="320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  <a:sym typeface="Wingdings" pitchFamily="2" charset="2"/>
              </a:rPr>
              <a:t>:)</a:t>
            </a:r>
            <a:endParaRPr lang="en-US" b="1" dirty="0">
              <a:solidFill>
                <a:schemeClr val="tx2">
                  <a:lumMod val="90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07629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B4BC88-E090-1B41-A8FC-70195DF16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2380" y="260349"/>
            <a:ext cx="11227240" cy="22611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F32936-AC58-BD4A-9654-827C8B531C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2380" y="4263736"/>
            <a:ext cx="11227240" cy="238644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1C727BF-C143-1B4A-9C9D-15B4D011050B}"/>
              </a:ext>
            </a:extLst>
          </p:cNvPr>
          <p:cNvSpPr/>
          <p:nvPr/>
        </p:nvSpPr>
        <p:spPr>
          <a:xfrm>
            <a:off x="583685" y="2620841"/>
            <a:ext cx="11026424" cy="1396978"/>
          </a:xfrm>
          <a:prstGeom prst="rect">
            <a:avLst/>
          </a:prstGeom>
          <a:solidFill>
            <a:schemeClr val="accent1">
              <a:lumMod val="40000"/>
              <a:lumOff val="60000"/>
              <a:alpha val="19000"/>
            </a:schemeClr>
          </a:solidFill>
          <a:ln w="1143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313693-7D30-E745-BDC3-C67F272F7288}"/>
              </a:ext>
            </a:extLst>
          </p:cNvPr>
          <p:cNvSpPr txBox="1"/>
          <p:nvPr/>
        </p:nvSpPr>
        <p:spPr>
          <a:xfrm>
            <a:off x="706582" y="2926915"/>
            <a:ext cx="1077883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latin typeface="Century Gothic" charset="0"/>
                <a:ea typeface="Century Gothic" charset="0"/>
                <a:cs typeface="Century Gothic" charset="0"/>
              </a:rPr>
              <a:t>Adjusting axes (spines)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6D630C9-0123-B24C-9A1D-28B5BC79191A}"/>
              </a:ext>
            </a:extLst>
          </p:cNvPr>
          <p:cNvSpPr/>
          <p:nvPr/>
        </p:nvSpPr>
        <p:spPr>
          <a:xfrm>
            <a:off x="482381" y="4117133"/>
            <a:ext cx="11432528" cy="2740867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69411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B4BC88-E090-1B41-A8FC-70195DF16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2380" y="260349"/>
            <a:ext cx="11227240" cy="22611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F32936-AC58-BD4A-9654-827C8B531C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2380" y="4263736"/>
            <a:ext cx="11227240" cy="238644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1C727BF-C143-1B4A-9C9D-15B4D011050B}"/>
              </a:ext>
            </a:extLst>
          </p:cNvPr>
          <p:cNvSpPr/>
          <p:nvPr/>
        </p:nvSpPr>
        <p:spPr>
          <a:xfrm>
            <a:off x="583685" y="2620841"/>
            <a:ext cx="11026424" cy="1396978"/>
          </a:xfrm>
          <a:prstGeom prst="rect">
            <a:avLst/>
          </a:prstGeom>
          <a:solidFill>
            <a:schemeClr val="accent1">
              <a:lumMod val="40000"/>
              <a:lumOff val="60000"/>
              <a:alpha val="19000"/>
            </a:schemeClr>
          </a:solidFill>
          <a:ln w="1143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313693-7D30-E745-BDC3-C67F272F7288}"/>
              </a:ext>
            </a:extLst>
          </p:cNvPr>
          <p:cNvSpPr txBox="1"/>
          <p:nvPr/>
        </p:nvSpPr>
        <p:spPr>
          <a:xfrm>
            <a:off x="706582" y="2926915"/>
            <a:ext cx="1077883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latin typeface="Century Gothic" charset="0"/>
                <a:ea typeface="Century Gothic" charset="0"/>
                <a:cs typeface="Century Gothic" charset="0"/>
              </a:rPr>
              <a:t>Changing font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6D630C9-0123-B24C-9A1D-28B5BC79191A}"/>
              </a:ext>
            </a:extLst>
          </p:cNvPr>
          <p:cNvSpPr/>
          <p:nvPr/>
        </p:nvSpPr>
        <p:spPr>
          <a:xfrm>
            <a:off x="482380" y="173925"/>
            <a:ext cx="11432528" cy="2347602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2166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4B72B2-2486-0446-ACA5-200132F493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04494"/>
            <a:ext cx="12192000" cy="44490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37E210-5099-FF4A-8DDE-7BCC1F5A6145}"/>
              </a:ext>
            </a:extLst>
          </p:cNvPr>
          <p:cNvSpPr txBox="1"/>
          <p:nvPr/>
        </p:nvSpPr>
        <p:spPr>
          <a:xfrm>
            <a:off x="706582" y="183715"/>
            <a:ext cx="107788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>
                <a:solidFill>
                  <a:schemeClr val="tx2">
                    <a:lumMod val="9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#</a:t>
            </a:r>
            <a:r>
              <a:rPr lang="en-US" sz="7000" b="1" dirty="0" err="1">
                <a:solidFill>
                  <a:schemeClr val="tx2">
                    <a:lumMod val="9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endrainbow</a:t>
            </a:r>
            <a:endParaRPr lang="en-US" sz="7000" b="1" dirty="0">
              <a:solidFill>
                <a:schemeClr val="tx2">
                  <a:lumMod val="90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EECB1A-54AB-1640-9679-EEEA8DE1E198}"/>
              </a:ext>
            </a:extLst>
          </p:cNvPr>
          <p:cNvSpPr txBox="1"/>
          <p:nvPr/>
        </p:nvSpPr>
        <p:spPr>
          <a:xfrm>
            <a:off x="-40944" y="6584204"/>
            <a:ext cx="6104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</a:rPr>
              <a:t>Check out: https://</a:t>
            </a:r>
            <a:r>
              <a:rPr lang="en-US" sz="1200" b="1" dirty="0" err="1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</a:rPr>
              <a:t>betterfigures.org</a:t>
            </a:r>
            <a:r>
              <a:rPr lang="en-US" sz="1200" b="1" dirty="0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</a:rPr>
              <a:t>/2018/06/04/playing-hunt-the-discontinuity/</a:t>
            </a:r>
            <a:endParaRPr lang="en-US" sz="1200" b="1" i="1" dirty="0">
              <a:solidFill>
                <a:schemeClr val="tx2">
                  <a:lumMod val="90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2466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D37E210-5099-FF4A-8DDE-7BCC1F5A6145}"/>
              </a:ext>
            </a:extLst>
          </p:cNvPr>
          <p:cNvSpPr txBox="1"/>
          <p:nvPr/>
        </p:nvSpPr>
        <p:spPr>
          <a:xfrm>
            <a:off x="706582" y="183715"/>
            <a:ext cx="107788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>
                <a:solidFill>
                  <a:schemeClr val="tx2">
                    <a:lumMod val="9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#</a:t>
            </a:r>
            <a:r>
              <a:rPr lang="en-US" sz="7000" b="1" dirty="0" err="1">
                <a:solidFill>
                  <a:schemeClr val="tx2">
                    <a:lumMod val="9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endrainbow</a:t>
            </a:r>
            <a:endParaRPr lang="en-US" sz="7000" b="1" dirty="0">
              <a:solidFill>
                <a:schemeClr val="tx2">
                  <a:lumMod val="90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71055D-803B-0B45-9954-2C9BD049A2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057" t="1474"/>
          <a:stretch/>
        </p:blipFill>
        <p:spPr>
          <a:xfrm>
            <a:off x="600501" y="1815152"/>
            <a:ext cx="5200434" cy="38077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34EC58-B164-A24F-B2F2-67B5F4C19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8095" y="1815151"/>
            <a:ext cx="5195036" cy="380772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E6921C9-82FF-CA41-8BB2-8062B21C5073}"/>
              </a:ext>
            </a:extLst>
          </p:cNvPr>
          <p:cNvSpPr/>
          <p:nvPr/>
        </p:nvSpPr>
        <p:spPr>
          <a:xfrm>
            <a:off x="6277969" y="1528549"/>
            <a:ext cx="5759355" cy="5329451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96231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D37E210-5099-FF4A-8DDE-7BCC1F5A6145}"/>
              </a:ext>
            </a:extLst>
          </p:cNvPr>
          <p:cNvSpPr txBox="1"/>
          <p:nvPr/>
        </p:nvSpPr>
        <p:spPr>
          <a:xfrm>
            <a:off x="706582" y="183715"/>
            <a:ext cx="107788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>
                <a:solidFill>
                  <a:schemeClr val="tx2">
                    <a:lumMod val="9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#</a:t>
            </a:r>
            <a:r>
              <a:rPr lang="en-US" sz="7000" b="1" dirty="0" err="1">
                <a:solidFill>
                  <a:schemeClr val="tx2">
                    <a:lumMod val="9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endrainbow</a:t>
            </a:r>
            <a:endParaRPr lang="en-US" sz="7000" b="1" dirty="0">
              <a:solidFill>
                <a:schemeClr val="tx2">
                  <a:lumMod val="90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71055D-803B-0B45-9954-2C9BD049A2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057" t="1474"/>
          <a:stretch/>
        </p:blipFill>
        <p:spPr>
          <a:xfrm>
            <a:off x="600501" y="1815152"/>
            <a:ext cx="5200434" cy="38077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34EC58-B164-A24F-B2F2-67B5F4C19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8095" y="1815151"/>
            <a:ext cx="5195036" cy="380772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E6921C9-82FF-CA41-8BB2-8062B21C5073}"/>
              </a:ext>
            </a:extLst>
          </p:cNvPr>
          <p:cNvSpPr/>
          <p:nvPr/>
        </p:nvSpPr>
        <p:spPr>
          <a:xfrm>
            <a:off x="321040" y="1528549"/>
            <a:ext cx="5759355" cy="5329451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03988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D37E210-5099-FF4A-8DDE-7BCC1F5A6145}"/>
              </a:ext>
            </a:extLst>
          </p:cNvPr>
          <p:cNvSpPr txBox="1"/>
          <p:nvPr/>
        </p:nvSpPr>
        <p:spPr>
          <a:xfrm>
            <a:off x="706582" y="183715"/>
            <a:ext cx="107788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>
                <a:solidFill>
                  <a:schemeClr val="tx2">
                    <a:lumMod val="9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#</a:t>
            </a:r>
            <a:r>
              <a:rPr lang="en-US" sz="7000" b="1" dirty="0" err="1">
                <a:solidFill>
                  <a:schemeClr val="tx2">
                    <a:lumMod val="9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endrainbow</a:t>
            </a:r>
            <a:endParaRPr lang="en-US" sz="7000" b="1" dirty="0">
              <a:solidFill>
                <a:schemeClr val="tx2">
                  <a:lumMod val="90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71055D-803B-0B45-9954-2C9BD049A2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057" t="1474"/>
          <a:stretch/>
        </p:blipFill>
        <p:spPr>
          <a:xfrm>
            <a:off x="600501" y="1815152"/>
            <a:ext cx="5200434" cy="38077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34EC58-B164-A24F-B2F2-67B5F4C19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8095" y="1815151"/>
            <a:ext cx="5195036" cy="38077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77321E-818C-B14E-A25B-F820DDD527C7}"/>
              </a:ext>
            </a:extLst>
          </p:cNvPr>
          <p:cNvSpPr txBox="1"/>
          <p:nvPr/>
        </p:nvSpPr>
        <p:spPr>
          <a:xfrm>
            <a:off x="3963044" y="6488668"/>
            <a:ext cx="4265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</a:rPr>
              <a:t>Not all color-blind vision is the same!</a:t>
            </a:r>
          </a:p>
        </p:txBody>
      </p:sp>
    </p:spTree>
    <p:extLst>
      <p:ext uri="{BB962C8B-B14F-4D97-AF65-F5344CB8AC3E}">
        <p14:creationId xmlns:p14="http://schemas.microsoft.com/office/powerpoint/2010/main" val="25896126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FEEFE72-BB0C-374D-8724-7AF3F0617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5889" b="89749" l="4375" r="95469">
                        <a14:foregroundMark x1="19609" y1="15376" x2="11563" y2="26390"/>
                        <a14:foregroundMark x1="11563" y1="26390" x2="11563" y2="26827"/>
                        <a14:foregroundMark x1="31563" y1="9160" x2="36016" y2="5889"/>
                        <a14:foregroundMark x1="36016" y1="5889" x2="37500" y2="14504"/>
                        <a14:foregroundMark x1="37500" y1="14504" x2="34766" y2="21156"/>
                        <a14:foregroundMark x1="34766" y1="21156" x2="32891" y2="34896"/>
                        <a14:foregroundMark x1="32891" y1="34896" x2="43750" y2="30862"/>
                        <a14:foregroundMark x1="9297" y1="9706" x2="7734" y2="16685"/>
                        <a14:foregroundMark x1="7734" y1="16685" x2="14375" y2="13850"/>
                        <a14:foregroundMark x1="14375" y1="13850" x2="15781" y2="20938"/>
                        <a14:foregroundMark x1="15781" y1="20938" x2="9063" y2="38386"/>
                        <a14:foregroundMark x1="9063" y1="38386" x2="14219" y2="38713"/>
                        <a14:foregroundMark x1="14219" y1="38713" x2="19297" y2="38168"/>
                        <a14:foregroundMark x1="19297" y1="38168" x2="19844" y2="38822"/>
                        <a14:foregroundMark x1="7187" y1="57143" x2="2422" y2="63250"/>
                        <a14:foregroundMark x1="2422" y1="63250" x2="13359" y2="73064"/>
                        <a14:foregroundMark x1="13359" y1="73064" x2="12891" y2="80589"/>
                        <a14:foregroundMark x1="12891" y1="80589" x2="8438" y2="85714"/>
                        <a14:foregroundMark x1="8438" y1="85714" x2="7031" y2="77535"/>
                        <a14:foregroundMark x1="7031" y1="77535" x2="18359" y2="67721"/>
                        <a14:foregroundMark x1="18359" y1="67721" x2="17500" y2="60523"/>
                        <a14:foregroundMark x1="17500" y1="60523" x2="12422" y2="58670"/>
                        <a14:foregroundMark x1="12422" y1="58670" x2="14219" y2="68266"/>
                        <a14:foregroundMark x1="14219" y1="68266" x2="19219" y2="76990"/>
                        <a14:foregroundMark x1="19219" y1="76990" x2="20547" y2="83860"/>
                        <a14:foregroundMark x1="20547" y1="83860" x2="15156" y2="88332"/>
                        <a14:foregroundMark x1="4922" y1="68702" x2="4609" y2="83206"/>
                        <a14:foregroundMark x1="4609" y1="83206" x2="5078" y2="84624"/>
                        <a14:foregroundMark x1="8047" y1="74809" x2="5938" y2="74591"/>
                        <a14:foregroundMark x1="40078" y1="58670" x2="40078" y2="58670"/>
                        <a14:foregroundMark x1="40078" y1="58670" x2="31016" y2="69575"/>
                        <a14:foregroundMark x1="31016" y1="69575" x2="37344" y2="74264"/>
                        <a14:foregroundMark x1="37344" y1="74264" x2="39531" y2="81570"/>
                        <a14:foregroundMark x1="39531" y1="81570" x2="35000" y2="86587"/>
                        <a14:foregroundMark x1="35000" y1="86587" x2="40078" y2="88550"/>
                        <a14:foregroundMark x1="40078" y1="88550" x2="33984" y2="89749"/>
                        <a14:foregroundMark x1="45078" y1="87350" x2="40313" y2="80807"/>
                        <a14:foregroundMark x1="40313" y1="80807" x2="38359" y2="71538"/>
                        <a14:foregroundMark x1="38359" y1="71538" x2="41250" y2="64667"/>
                        <a14:foregroundMark x1="41250" y1="64667" x2="42109" y2="65867"/>
                        <a14:foregroundMark x1="66875" y1="66303" x2="61250" y2="66521"/>
                        <a14:foregroundMark x1="61250" y1="66521" x2="56094" y2="70338"/>
                        <a14:foregroundMark x1="56094" y1="70338" x2="54531" y2="77208"/>
                        <a14:foregroundMark x1="54531" y1="77208" x2="56406" y2="83751"/>
                        <a14:foregroundMark x1="56406" y1="83751" x2="66875" y2="85169"/>
                        <a14:foregroundMark x1="66875" y1="85169" x2="62813" y2="90076"/>
                        <a14:foregroundMark x1="62813" y1="90076" x2="57578" y2="89531"/>
                        <a14:foregroundMark x1="57578" y1="89531" x2="60781" y2="81243"/>
                        <a14:foregroundMark x1="60781" y1="81243" x2="65859" y2="76772"/>
                        <a14:foregroundMark x1="65859" y1="76772" x2="59688" y2="72628"/>
                        <a14:foregroundMark x1="59688" y1="72628" x2="58281" y2="65431"/>
                        <a14:foregroundMark x1="58281" y1="65431" x2="60703" y2="61505"/>
                        <a14:foregroundMark x1="85391" y1="56707" x2="80859" y2="60742"/>
                        <a14:foregroundMark x1="80859" y1="60742" x2="86641" y2="64667"/>
                        <a14:foregroundMark x1="86641" y1="64667" x2="82578" y2="70011"/>
                        <a14:foregroundMark x1="82578" y1="70011" x2="77500" y2="70229"/>
                        <a14:foregroundMark x1="77500" y1="70229" x2="82578" y2="75245"/>
                        <a14:foregroundMark x1="82578" y1="75245" x2="89219" y2="74918"/>
                        <a14:foregroundMark x1="89219" y1="74918" x2="85391" y2="81788"/>
                        <a14:foregroundMark x1="85391" y1="81788" x2="80156" y2="84079"/>
                        <a14:foregroundMark x1="80156" y1="84079" x2="84375" y2="88550"/>
                        <a14:foregroundMark x1="84375" y1="88550" x2="91094" y2="87568"/>
                        <a14:foregroundMark x1="91094" y1="87568" x2="92656" y2="87568"/>
                        <a14:foregroundMark x1="94063" y1="87568" x2="94063" y2="70774"/>
                        <a14:foregroundMark x1="94063" y1="70774" x2="92344" y2="63250"/>
                        <a14:foregroundMark x1="92344" y1="63250" x2="91563" y2="70556"/>
                        <a14:foregroundMark x1="91563" y1="70556" x2="90781" y2="62814"/>
                        <a14:foregroundMark x1="90781" y1="62814" x2="92734" y2="59869"/>
                        <a14:foregroundMark x1="94922" y1="89313" x2="95469" y2="58670"/>
                        <a14:foregroundMark x1="95156" y1="43402" x2="78359" y2="42312"/>
                        <a14:foregroundMark x1="78359" y1="42312" x2="76406" y2="34678"/>
                        <a14:foregroundMark x1="76406" y1="34678" x2="78672" y2="20174"/>
                        <a14:foregroundMark x1="78672" y1="20174" x2="77422" y2="12977"/>
                        <a14:foregroundMark x1="77422" y1="12977" x2="81719" y2="9378"/>
                        <a14:foregroundMark x1="81719" y1="9378" x2="87266" y2="9269"/>
                        <a14:foregroundMark x1="87266" y1="9269" x2="92266" y2="9924"/>
                        <a14:foregroundMark x1="92266" y1="9924" x2="92344" y2="35005"/>
                        <a14:foregroundMark x1="92344" y1="35005" x2="87188" y2="37732"/>
                        <a14:foregroundMark x1="87188" y1="37732" x2="81797" y2="37623"/>
                        <a14:foregroundMark x1="81797" y1="37623" x2="80859" y2="28353"/>
                        <a14:foregroundMark x1="80859" y1="28353" x2="84063" y2="17666"/>
                        <a14:foregroundMark x1="84063" y1="17666" x2="86094" y2="24973"/>
                        <a14:foregroundMark x1="86094" y1="24973" x2="89922" y2="29444"/>
                        <a14:foregroundMark x1="89922" y1="29444" x2="90469" y2="3108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04384" y="54592"/>
            <a:ext cx="958323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86F54D3-1018-E94C-8863-497A8750EEE0}"/>
              </a:ext>
            </a:extLst>
          </p:cNvPr>
          <p:cNvSpPr/>
          <p:nvPr/>
        </p:nvSpPr>
        <p:spPr>
          <a:xfrm>
            <a:off x="1378424" y="4176215"/>
            <a:ext cx="300251" cy="35484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FDC5BB-E62C-0148-A79E-BDF1B9A2EB29}"/>
              </a:ext>
            </a:extLst>
          </p:cNvPr>
          <p:cNvSpPr/>
          <p:nvPr/>
        </p:nvSpPr>
        <p:spPr>
          <a:xfrm>
            <a:off x="4585648" y="327546"/>
            <a:ext cx="300251" cy="17742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C46EC0-FA11-4F4E-A8B6-DAC517B9494C}"/>
              </a:ext>
            </a:extLst>
          </p:cNvPr>
          <p:cNvSpPr txBox="1"/>
          <p:nvPr/>
        </p:nvSpPr>
        <p:spPr>
          <a:xfrm>
            <a:off x="-40944" y="6543260"/>
            <a:ext cx="5250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</a:rPr>
              <a:t>Adapted from Ed Hawkins at </a:t>
            </a:r>
            <a:r>
              <a:rPr lang="en-US" b="1" i="1" dirty="0" err="1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</a:rPr>
              <a:t>betterfigures.org</a:t>
            </a:r>
            <a:endParaRPr lang="en-US" b="1" i="1" dirty="0">
              <a:solidFill>
                <a:schemeClr val="tx2">
                  <a:lumMod val="90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70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9852823-1FB9-B64D-9DBB-AB71F2CEC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499" y="0"/>
            <a:ext cx="10287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F3A2FA-CBD4-6746-853C-B15734F32C13}"/>
              </a:ext>
            </a:extLst>
          </p:cNvPr>
          <p:cNvSpPr txBox="1"/>
          <p:nvPr/>
        </p:nvSpPr>
        <p:spPr>
          <a:xfrm>
            <a:off x="2240268" y="0"/>
            <a:ext cx="7711464" cy="1246495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75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LINE GRAPHS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29A5E0-49E2-4D43-9A45-E111C9B78041}"/>
              </a:ext>
            </a:extLst>
          </p:cNvPr>
          <p:cNvSpPr txBox="1"/>
          <p:nvPr/>
        </p:nvSpPr>
        <p:spPr>
          <a:xfrm rot="16200000">
            <a:off x="-2829111" y="3198167"/>
            <a:ext cx="8024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latin typeface="Century Gothic" charset="0"/>
              </a:rPr>
              <a:t>Temperature Anomaly (°C)</a:t>
            </a:r>
            <a:endParaRPr 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2823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650E2E6-FB5A-E043-A6ED-F24D8E421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667000" y="-2403835"/>
            <a:ext cx="6858000" cy="1166567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6183833-E9AB-CA4E-A2C2-EBCA44E26C04}"/>
              </a:ext>
            </a:extLst>
          </p:cNvPr>
          <p:cNvSpPr/>
          <p:nvPr/>
        </p:nvSpPr>
        <p:spPr>
          <a:xfrm>
            <a:off x="1" y="102961"/>
            <a:ext cx="12037324" cy="6755039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B0087F-F926-3840-BE43-61F2B2749D2A}"/>
              </a:ext>
            </a:extLst>
          </p:cNvPr>
          <p:cNvSpPr txBox="1"/>
          <p:nvPr/>
        </p:nvSpPr>
        <p:spPr>
          <a:xfrm>
            <a:off x="706582" y="2926915"/>
            <a:ext cx="107788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>
                <a:latin typeface="Century Gothic" charset="0"/>
                <a:ea typeface="Century Gothic" charset="0"/>
                <a:cs typeface="Century Gothic" charset="0"/>
              </a:rPr>
              <a:t>OTHER OPTIONS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F94A79-011C-BE40-AE13-B6C8D211767B}"/>
              </a:ext>
            </a:extLst>
          </p:cNvPr>
          <p:cNvSpPr txBox="1"/>
          <p:nvPr/>
        </p:nvSpPr>
        <p:spPr>
          <a:xfrm>
            <a:off x="0" y="6488668"/>
            <a:ext cx="4299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</a:rPr>
              <a:t>THYNG ET AL. 2016; </a:t>
            </a:r>
            <a:r>
              <a:rPr lang="en-US" b="1" i="1" dirty="0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</a:rPr>
              <a:t>OCEANOGRAPHY</a:t>
            </a:r>
          </a:p>
        </p:txBody>
      </p:sp>
    </p:spTree>
    <p:extLst>
      <p:ext uri="{BB962C8B-B14F-4D97-AF65-F5344CB8AC3E}">
        <p14:creationId xmlns:p14="http://schemas.microsoft.com/office/powerpoint/2010/main" val="7902108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650E2E6-FB5A-E043-A6ED-F24D8E421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667000" y="-2403835"/>
            <a:ext cx="6858000" cy="11665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07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AF0FC9-5376-8F4C-9ECB-7BB99C526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37237"/>
            <a:ext cx="12192000" cy="52207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6B0650-017C-F946-8F94-C59FB6D17E85}"/>
              </a:ext>
            </a:extLst>
          </p:cNvPr>
          <p:cNvSpPr txBox="1"/>
          <p:nvPr/>
        </p:nvSpPr>
        <p:spPr>
          <a:xfrm>
            <a:off x="2240268" y="0"/>
            <a:ext cx="7711464" cy="163121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0" b="1" dirty="0">
                <a:solidFill>
                  <a:schemeClr val="tx2">
                    <a:lumMod val="9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 CMOCEAN</a:t>
            </a:r>
          </a:p>
        </p:txBody>
      </p:sp>
    </p:spTree>
    <p:extLst>
      <p:ext uri="{BB962C8B-B14F-4D97-AF65-F5344CB8AC3E}">
        <p14:creationId xmlns:p14="http://schemas.microsoft.com/office/powerpoint/2010/main" val="40466211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11B0DA2-EA8A-4348-89FA-2218E2EC26B7}"/>
              </a:ext>
            </a:extLst>
          </p:cNvPr>
          <p:cNvSpPr txBox="1">
            <a:spLocks/>
          </p:cNvSpPr>
          <p:nvPr/>
        </p:nvSpPr>
        <p:spPr>
          <a:xfrm>
            <a:off x="0" y="4101910"/>
            <a:ext cx="11054687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8500" b="1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1. </a:t>
            </a:r>
            <a:r>
              <a:rPr lang="en-US" sz="85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  <a:t>Seaborn.</a:t>
            </a:r>
            <a:br>
              <a:rPr lang="en-US" sz="85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</a:br>
            <a:r>
              <a:rPr lang="en-US" sz="8500" b="1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2. </a:t>
            </a:r>
            <a:r>
              <a:rPr lang="en-US" sz="85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  <a:t>Plotly</a:t>
            </a:r>
            <a:r>
              <a:rPr lang="en-US" sz="85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  <a:t>.</a:t>
            </a:r>
            <a:br>
              <a:rPr lang="en-US" sz="85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</a:br>
            <a:r>
              <a:rPr lang="en-US" sz="8500" b="1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3. </a:t>
            </a:r>
            <a:r>
              <a:rPr lang="en-US" sz="85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  <a:t>ggplot</a:t>
            </a:r>
            <a:r>
              <a:rPr lang="en-US" sz="85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  <a:t>.</a:t>
            </a:r>
            <a:br>
              <a:rPr lang="en-US" sz="85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</a:br>
            <a:r>
              <a:rPr lang="en-US" sz="8500" b="1" dirty="0">
                <a:solidFill>
                  <a:schemeClr val="tx2">
                    <a:lumMod val="75000"/>
                  </a:schemeClr>
                </a:solidFill>
                <a:latin typeface="Century Gothic" panose="020B0502020202020204" pitchFamily="34" charset="0"/>
              </a:rPr>
              <a:t>4. </a:t>
            </a:r>
            <a:r>
              <a:rPr lang="en-US" sz="85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  <a:t>Matplotlib v2.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A71CAA-A0AE-6D4D-B5AC-3BB6DA67850E}"/>
              </a:ext>
            </a:extLst>
          </p:cNvPr>
          <p:cNvSpPr txBox="1"/>
          <p:nvPr/>
        </p:nvSpPr>
        <p:spPr>
          <a:xfrm>
            <a:off x="1559137" y="0"/>
            <a:ext cx="9073726" cy="163121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0" b="1" dirty="0">
                <a:solidFill>
                  <a:schemeClr val="tx2">
                    <a:lumMod val="9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ALTERNATIVES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F5AA4E-C3FB-5546-B045-843A071E9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4401" y="5469341"/>
            <a:ext cx="1046328" cy="78474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3EDE53-D534-9142-811E-6D24CEB5D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6960" y="4230901"/>
            <a:ext cx="780765" cy="9108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2B404D-CC48-8B4F-ACB2-D045F145E3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4843" y="3089843"/>
            <a:ext cx="952500" cy="927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9CEBF66-0F9C-B942-81DA-C0301D72C1A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332" r="5572"/>
          <a:stretch/>
        </p:blipFill>
        <p:spPr>
          <a:xfrm>
            <a:off x="6096001" y="1924334"/>
            <a:ext cx="891654" cy="88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472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11B0DA2-EA8A-4348-89FA-2218E2EC26B7}"/>
              </a:ext>
            </a:extLst>
          </p:cNvPr>
          <p:cNvSpPr txBox="1">
            <a:spLocks/>
          </p:cNvSpPr>
          <p:nvPr/>
        </p:nvSpPr>
        <p:spPr>
          <a:xfrm>
            <a:off x="0" y="225946"/>
            <a:ext cx="11054687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143000" indent="-1143000" algn="l">
              <a:buAutoNum type="arabicPeriod"/>
            </a:pPr>
            <a:endParaRPr lang="en-US" sz="7000" b="1" dirty="0">
              <a:solidFill>
                <a:schemeClr val="tx2">
                  <a:lumMod val="90000"/>
                </a:schemeClr>
              </a:solidFill>
              <a:latin typeface="Century Gothic" panose="020B0502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7F8DF4-0E7E-9E4A-B712-727C71487E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9930" y="0"/>
            <a:ext cx="645214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2246B1B-0074-FC41-B085-4192103633E8}"/>
              </a:ext>
            </a:extLst>
          </p:cNvPr>
          <p:cNvSpPr txBox="1"/>
          <p:nvPr/>
        </p:nvSpPr>
        <p:spPr>
          <a:xfrm>
            <a:off x="0" y="6488668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</a:rPr>
              <a:t>PLOT BY ED HAWKINS</a:t>
            </a:r>
            <a:endParaRPr lang="en-US" b="1" i="1" dirty="0">
              <a:solidFill>
                <a:schemeClr val="tx2">
                  <a:lumMod val="90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84702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EE4AA7E-E06F-3C4D-90CA-3F0F8EB4F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DE8F0D4-8A6B-794E-9FD8-12F44EC5609D}"/>
              </a:ext>
            </a:extLst>
          </p:cNvPr>
          <p:cNvSpPr/>
          <p:nvPr/>
        </p:nvSpPr>
        <p:spPr>
          <a:xfrm>
            <a:off x="0" y="1"/>
            <a:ext cx="12191999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11B0DA2-EA8A-4348-89FA-2218E2EC26B7}"/>
              </a:ext>
            </a:extLst>
          </p:cNvPr>
          <p:cNvSpPr txBox="1">
            <a:spLocks/>
          </p:cNvSpPr>
          <p:nvPr/>
        </p:nvSpPr>
        <p:spPr>
          <a:xfrm>
            <a:off x="0" y="225946"/>
            <a:ext cx="11054687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143000" indent="-1143000" algn="l">
              <a:buAutoNum type="arabicPeriod"/>
            </a:pPr>
            <a:endParaRPr lang="en-US" sz="7000" b="1" dirty="0">
              <a:solidFill>
                <a:schemeClr val="tx2">
                  <a:lumMod val="9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A71CAA-A0AE-6D4D-B5AC-3BB6DA67850E}"/>
              </a:ext>
            </a:extLst>
          </p:cNvPr>
          <p:cNvSpPr txBox="1"/>
          <p:nvPr/>
        </p:nvSpPr>
        <p:spPr>
          <a:xfrm>
            <a:off x="1559137" y="0"/>
            <a:ext cx="9073726" cy="1631216"/>
          </a:xfrm>
          <a:prstGeom prst="rect">
            <a:avLst/>
          </a:prstGeom>
          <a:solidFill>
            <a:schemeClr val="dk1">
              <a:alpha val="0"/>
            </a:schemeClr>
          </a:solidFill>
          <a:ln>
            <a:solidFill>
              <a:schemeClr val="dk1">
                <a:shade val="50000"/>
                <a:alpha val="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CHECK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DC97A2-D88A-1D45-B8DE-5BB48859FA74}"/>
              </a:ext>
            </a:extLst>
          </p:cNvPr>
          <p:cNvSpPr txBox="1"/>
          <p:nvPr/>
        </p:nvSpPr>
        <p:spPr>
          <a:xfrm>
            <a:off x="1387522" y="2306470"/>
            <a:ext cx="941695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>
                <a:latin typeface="Century Gothic" panose="020B0502020202020204" pitchFamily="34" charset="0"/>
              </a:rPr>
              <a:t> Simple is best.</a:t>
            </a:r>
          </a:p>
          <a:p>
            <a:pPr algn="ctr"/>
            <a:r>
              <a:rPr lang="en-US" sz="7000" b="1" dirty="0">
                <a:latin typeface="Century Gothic" panose="020B0502020202020204" pitchFamily="34" charset="0"/>
              </a:rPr>
              <a:t>Color has meaning.</a:t>
            </a:r>
          </a:p>
          <a:p>
            <a:pPr algn="ctr"/>
            <a:r>
              <a:rPr lang="en-US" sz="7000" b="1" dirty="0">
                <a:latin typeface="Century Gothic" panose="020B0502020202020204" pitchFamily="34" charset="0"/>
              </a:rPr>
              <a:t> Data </a:t>
            </a:r>
            <a:r>
              <a:rPr lang="en-US" sz="7000" b="1">
                <a:latin typeface="Century Gothic" panose="020B0502020202020204" pitchFamily="34" charset="0"/>
              </a:rPr>
              <a:t>is visual.</a:t>
            </a:r>
            <a:endParaRPr lang="en-US" sz="7000" b="1" dirty="0">
              <a:latin typeface="Century Gothic" panose="020B0502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B58BC2-9FF8-F845-A3A0-FE2556C5F901}"/>
              </a:ext>
            </a:extLst>
          </p:cNvPr>
          <p:cNvSpPr txBox="1"/>
          <p:nvPr/>
        </p:nvSpPr>
        <p:spPr>
          <a:xfrm>
            <a:off x="0" y="6488668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</a:rPr>
              <a:t>PLOT BY ED HAWKINS</a:t>
            </a:r>
            <a:endParaRPr lang="en-US" b="1" i="1" dirty="0">
              <a:solidFill>
                <a:schemeClr val="tx2">
                  <a:lumMod val="90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15885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EE4AA7E-E06F-3C4D-90CA-3F0F8EB4F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11B0DA2-EA8A-4348-89FA-2218E2EC26B7}"/>
              </a:ext>
            </a:extLst>
          </p:cNvPr>
          <p:cNvSpPr txBox="1">
            <a:spLocks/>
          </p:cNvSpPr>
          <p:nvPr/>
        </p:nvSpPr>
        <p:spPr>
          <a:xfrm>
            <a:off x="0" y="225946"/>
            <a:ext cx="11054687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143000" indent="-1143000" algn="l">
              <a:buAutoNum type="arabicPeriod"/>
            </a:pPr>
            <a:endParaRPr lang="en-US" sz="7000" b="1" dirty="0">
              <a:solidFill>
                <a:schemeClr val="tx2">
                  <a:lumMod val="9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B58BC2-9FF8-F845-A3A0-FE2556C5F901}"/>
              </a:ext>
            </a:extLst>
          </p:cNvPr>
          <p:cNvSpPr txBox="1"/>
          <p:nvPr/>
        </p:nvSpPr>
        <p:spPr>
          <a:xfrm>
            <a:off x="0" y="6488668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  <a:latin typeface="Century Gothic" panose="020B0502020202020204" pitchFamily="34" charset="0"/>
              </a:rPr>
              <a:t>PLOT BY ED HAWKINS</a:t>
            </a:r>
            <a:endParaRPr lang="en-US" b="1" i="1" dirty="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6500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145F43-AF85-2A4E-9AEF-21B40C3399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505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37B54A5-E3A4-184E-AACF-B0A4F33D2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894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0B5247B-A606-EC4C-8058-EF519B117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879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F66EA60-D801-DD44-BFD7-E3FE174E1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702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2B9F06DE-442C-694A-82A1-B79F2B033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887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553AE10-A22B-5C45-B859-F59F22C2DD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5ECF2B8-B3AB-C64E-B3D4-17020C17E256}"/>
              </a:ext>
            </a:extLst>
          </p:cNvPr>
          <p:cNvSpPr txBox="1"/>
          <p:nvPr/>
        </p:nvSpPr>
        <p:spPr>
          <a:xfrm>
            <a:off x="-1" y="6488668"/>
            <a:ext cx="320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</a:schemeClr>
                </a:solidFill>
                <a:latin typeface="Century Gothic" panose="020B0502020202020204" pitchFamily="34" charset="0"/>
                <a:sym typeface="Wingdings" pitchFamily="2" charset="2"/>
              </a:rPr>
              <a:t>:)</a:t>
            </a:r>
            <a:endParaRPr lang="en-US" b="1" dirty="0">
              <a:solidFill>
                <a:schemeClr val="tx2">
                  <a:lumMod val="90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513009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1613</TotalTime>
  <Words>172</Words>
  <Application>Microsoft Macintosh PowerPoint</Application>
  <PresentationFormat>Widescreen</PresentationFormat>
  <Paragraphs>43</Paragraphs>
  <Slides>36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Calibri</vt:lpstr>
      <vt:lpstr>Calibri Light</vt:lpstr>
      <vt:lpstr>Century Gothic</vt:lpstr>
      <vt:lpstr>Wingdings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Zachary Labe</dc:creator>
  <cp:lastModifiedBy>Zachary Labe</cp:lastModifiedBy>
  <cp:revision>71</cp:revision>
  <dcterms:created xsi:type="dcterms:W3CDTF">2018-04-25T21:51:33Z</dcterms:created>
  <dcterms:modified xsi:type="dcterms:W3CDTF">2018-06-04T20:52:24Z</dcterms:modified>
</cp:coreProperties>
</file>

<file path=docProps/thumbnail.jpeg>
</file>